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812EBB-F054-41CE-A12C-574DE6881D3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6F7035-F45F-476E-9D70-552863266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НЕПРОМЕНЉИВ</a:t>
            </a:r>
            <a:r>
              <a:rPr lang="sr-Cyrl-RS" dirty="0" smtClean="0"/>
              <a:t>е </a:t>
            </a:r>
            <a:r>
              <a:rPr lang="sr-Cyrl-RS" dirty="0" smtClean="0"/>
              <a:t>речи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Врсте, </a:t>
            </a:r>
            <a:r>
              <a:rPr lang="sr-Cyrl-RS" dirty="0" smtClean="0"/>
              <a:t>значења, функције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92080"/>
            <a:ext cx="2489392" cy="908728"/>
          </a:xfrm>
        </p:spPr>
        <p:txBody>
          <a:bodyPr/>
          <a:lstStyle/>
          <a:p>
            <a:r>
              <a:rPr lang="sr-Cyrl-RS" sz="3200" dirty="0" smtClean="0"/>
              <a:t>ПРИЛОЗИ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НАЧИН: тако, како, људски, кришом, плачући, брзо...</a:t>
            </a:r>
          </a:p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ВРЕМЕ: још, јуче, пре, сад, тек, већ, кад, ноћу, лети, дању... </a:t>
            </a:r>
          </a:p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МЕСТО: куда,где, овде,онде, далеко, доле, лево...</a:t>
            </a:r>
          </a:p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КОЛИЧИНА: још, мало, доста, само, неколико, нешто, врло, сасвим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sr-Cyrl-RS" sz="2400" dirty="0">
                <a:solidFill>
                  <a:srgbClr val="292934"/>
                </a:solidFill>
              </a:rPr>
              <a:t>(</a:t>
            </a:r>
            <a:r>
              <a:rPr lang="sr-Cyrl-RS" sz="1800" dirty="0">
                <a:solidFill>
                  <a:srgbClr val="292934"/>
                </a:solidFill>
              </a:rPr>
              <a:t>у значењу степена </a:t>
            </a:r>
            <a:r>
              <a:rPr lang="sr-Cyrl-RS" sz="1800" dirty="0" smtClean="0">
                <a:solidFill>
                  <a:srgbClr val="292934"/>
                </a:solidFill>
              </a:rPr>
              <a:t>особине/количине прилози </a:t>
            </a:r>
            <a:r>
              <a:rPr lang="sr-Cyrl-RS" sz="1800" dirty="0">
                <a:solidFill>
                  <a:srgbClr val="292934"/>
                </a:solidFill>
              </a:rPr>
              <a:t>могу да стоје </a:t>
            </a:r>
            <a:r>
              <a:rPr lang="sr-Cyrl-RS" sz="1800" u="sng" dirty="0">
                <a:solidFill>
                  <a:srgbClr val="292934"/>
                </a:solidFill>
              </a:rPr>
              <a:t>и уз именице, придеве и прилоге </a:t>
            </a:r>
            <a:r>
              <a:rPr lang="sr-Cyrl-RS" sz="1800" dirty="0">
                <a:solidFill>
                  <a:srgbClr val="292934"/>
                </a:solidFill>
              </a:rPr>
              <a:t>– пр: Дао сам нешто мало новца. / Врло брзо трчим. )</a:t>
            </a:r>
          </a:p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ИСТИЦАЊЕ: баш, бар, ево,ето, чак</a:t>
            </a:r>
          </a:p>
          <a:p>
            <a:pPr lvl="0">
              <a:buClr>
                <a:srgbClr val="93A299"/>
              </a:buClr>
            </a:pPr>
            <a:r>
              <a:rPr lang="sr-Cyrl-RS" sz="2400" dirty="0">
                <a:solidFill>
                  <a:srgbClr val="292934"/>
                </a:solidFill>
              </a:rPr>
              <a:t>УЗРОК: зато, стога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700808"/>
            <a:ext cx="2607240" cy="4603655"/>
          </a:xfrm>
        </p:spPr>
        <p:txBody>
          <a:bodyPr/>
          <a:lstStyle/>
          <a:p>
            <a:pPr marL="342900" lvl="0" indent="-34290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rgbClr val="292934"/>
                </a:solidFill>
              </a:rPr>
              <a:t>Стоје </a:t>
            </a:r>
            <a:r>
              <a:rPr lang="sr-Cyrl-RS" sz="2000" u="sng" dirty="0">
                <a:solidFill>
                  <a:srgbClr val="292934"/>
                </a:solidFill>
              </a:rPr>
              <a:t>уз глаголе </a:t>
            </a:r>
            <a:r>
              <a:rPr lang="sr-Cyrl-RS" sz="2000" dirty="0">
                <a:solidFill>
                  <a:srgbClr val="292934"/>
                </a:solidFill>
              </a:rPr>
              <a:t>и истичу особину радње означене </a:t>
            </a:r>
            <a:r>
              <a:rPr lang="sr-Cyrl-RS" sz="2000" dirty="0" smtClean="0">
                <a:solidFill>
                  <a:srgbClr val="292934"/>
                </a:solidFill>
              </a:rPr>
              <a:t>глаголом</a:t>
            </a:r>
            <a:endParaRPr lang="sr-Cyrl-RS" sz="2000" dirty="0">
              <a:solidFill>
                <a:srgbClr val="FF0000"/>
              </a:solidFill>
            </a:endParaRPr>
          </a:p>
          <a:p>
            <a:pPr marL="342900" lvl="0" indent="-34290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rgbClr val="7030A0"/>
                </a:solidFill>
              </a:rPr>
              <a:t>Ф-ЈА: </a:t>
            </a:r>
          </a:p>
          <a:p>
            <a:pPr lvl="0">
              <a:buClr>
                <a:srgbClr val="93A299"/>
              </a:buClr>
            </a:pPr>
            <a:r>
              <a:rPr lang="sr-Cyrl-RS" sz="2000" dirty="0">
                <a:solidFill>
                  <a:srgbClr val="7030A0"/>
                </a:solidFill>
              </a:rPr>
              <a:t>ПРИЛОШКА </a:t>
            </a:r>
            <a:r>
              <a:rPr lang="sr-Cyrl-RS" sz="2000" dirty="0" smtClean="0">
                <a:solidFill>
                  <a:srgbClr val="7030A0"/>
                </a:solidFill>
              </a:rPr>
              <a:t>ОДРЕДБА</a:t>
            </a:r>
          </a:p>
          <a:p>
            <a:pPr lvl="0">
              <a:buClr>
                <a:srgbClr val="93A299"/>
              </a:buClr>
            </a:pPr>
            <a:endParaRPr lang="sr-Cyrl-RS" sz="2000" dirty="0">
              <a:solidFill>
                <a:srgbClr val="7030A0"/>
              </a:solidFill>
            </a:endParaRPr>
          </a:p>
          <a:p>
            <a:pPr marL="285750" lvl="0" indent="-28575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sr-Cyrl-RS" sz="1800" dirty="0" smtClean="0">
                <a:solidFill>
                  <a:srgbClr val="292934"/>
                </a:solidFill>
              </a:rPr>
              <a:t>Неки прилози за начин могу имати компарацију: </a:t>
            </a:r>
          </a:p>
          <a:p>
            <a:pPr lvl="0">
              <a:buClr>
                <a:srgbClr val="93A299"/>
              </a:buClr>
            </a:pPr>
            <a:r>
              <a:rPr lang="sr-Cyrl-RS" sz="1800" dirty="0" smtClean="0">
                <a:solidFill>
                  <a:srgbClr val="292934"/>
                </a:solidFill>
              </a:rPr>
              <a:t>Он брзо трчи.</a:t>
            </a:r>
          </a:p>
          <a:p>
            <a:pPr lvl="0">
              <a:buClr>
                <a:srgbClr val="93A299"/>
              </a:buClr>
            </a:pPr>
            <a:r>
              <a:rPr lang="sr-Cyrl-RS" sz="1800" dirty="0" smtClean="0">
                <a:solidFill>
                  <a:srgbClr val="292934"/>
                </a:solidFill>
              </a:rPr>
              <a:t>Он брже трчи.</a:t>
            </a:r>
          </a:p>
          <a:p>
            <a:pPr lvl="0">
              <a:buClr>
                <a:srgbClr val="93A299"/>
              </a:buClr>
            </a:pPr>
            <a:r>
              <a:rPr lang="sr-Cyrl-RS" sz="1800" dirty="0" smtClean="0">
                <a:solidFill>
                  <a:srgbClr val="292934"/>
                </a:solidFill>
              </a:rPr>
              <a:t>Он најбрже трчи.</a:t>
            </a:r>
            <a:endParaRPr lang="sr-Cyrl-RS" sz="1800" dirty="0">
              <a:solidFill>
                <a:srgbClr val="29293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4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ПРЕДЛОЗИ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Стоје испред падежног облика самосталних речи</a:t>
            </a:r>
          </a:p>
          <a:p>
            <a:r>
              <a:rPr lang="sr-Cyrl-RS" dirty="0" smtClean="0"/>
              <a:t>Одређују однос:</a:t>
            </a:r>
          </a:p>
          <a:p>
            <a:pPr marL="457200" indent="-457200">
              <a:buAutoNum type="arabicParenR"/>
            </a:pPr>
            <a:r>
              <a:rPr lang="sr-Cyrl-RS" dirty="0" smtClean="0"/>
              <a:t>Просторни: НА, ИЗ, У, ПОД, НАД, СА </a:t>
            </a:r>
            <a:r>
              <a:rPr lang="sr-Cyrl-RS" sz="1800" dirty="0" smtClean="0"/>
              <a:t>Са писте полеће авион</a:t>
            </a:r>
            <a:r>
              <a:rPr lang="sr-Cyrl-RS" dirty="0" smtClean="0"/>
              <a:t>.</a:t>
            </a:r>
          </a:p>
          <a:p>
            <a:pPr marL="457200" indent="-457200">
              <a:buAutoNum type="arabicParenR"/>
            </a:pPr>
            <a:r>
              <a:rPr lang="sr-Cyrl-RS" dirty="0" smtClean="0"/>
              <a:t>Временски: ОД, У   </a:t>
            </a:r>
            <a:r>
              <a:rPr lang="sr-Cyrl-RS" sz="1800" dirty="0" smtClean="0"/>
              <a:t>Од раног јутра сам будна. У зору се будим.</a:t>
            </a:r>
          </a:p>
          <a:p>
            <a:pPr marL="457200" indent="-457200">
              <a:buAutoNum type="arabicParenR"/>
            </a:pPr>
            <a:r>
              <a:rPr lang="sr-Cyrl-RS" dirty="0" smtClean="0"/>
              <a:t>Узрок, циљ, поређење, друштво, намена: ЗБОГ, РАДИ, ОД, СА, КА, ЗА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</a:t>
            </a:r>
            <a:r>
              <a:rPr lang="sr-Cyrl-RS" sz="1800" dirty="0" smtClean="0"/>
              <a:t>Нема бољег од њега. Он је са мном. Одсутан је због болести.</a:t>
            </a:r>
          </a:p>
          <a:p>
            <a:r>
              <a:rPr lang="sr-Cyrl-RS" dirty="0" smtClean="0"/>
              <a:t>Подела према постанку:</a:t>
            </a:r>
          </a:p>
          <a:p>
            <a:pPr marL="342900" indent="-342900">
              <a:buFont typeface="+mj-lt"/>
              <a:buAutoNum type="alphaLcParenR"/>
            </a:pPr>
            <a:r>
              <a:rPr lang="sr-Cyrl-RS" sz="1800" dirty="0" smtClean="0"/>
              <a:t>Прави – скуп фонема (горе наведени)</a:t>
            </a:r>
          </a:p>
          <a:p>
            <a:pPr marL="342900" indent="-342900">
              <a:buFont typeface="+mj-lt"/>
              <a:buAutoNum type="alphaLcParenR"/>
            </a:pPr>
            <a:r>
              <a:rPr lang="sr-Cyrl-RS" sz="1800" dirty="0" smtClean="0"/>
              <a:t>Од именица:  </a:t>
            </a:r>
            <a:r>
              <a:rPr lang="sr-Cyrl-RS" dirty="0" smtClean="0"/>
              <a:t>ВРХ, ДУЖ, ПУТ </a:t>
            </a:r>
            <a:r>
              <a:rPr lang="sr-Cyrl-RS" sz="1800" dirty="0" smtClean="0"/>
              <a:t>Кренули су пут плаже.</a:t>
            </a:r>
          </a:p>
          <a:p>
            <a:pPr marL="342900" indent="-342900">
              <a:buFont typeface="+mj-lt"/>
              <a:buAutoNum type="alphaLcParenR"/>
            </a:pPr>
            <a:r>
              <a:rPr lang="sr-Cyrl-RS" sz="1800" dirty="0" smtClean="0"/>
              <a:t>Од прилога:  </a:t>
            </a:r>
            <a:r>
              <a:rPr lang="sr-Cyrl-RS" dirty="0" smtClean="0"/>
              <a:t>ОКО, ПРЕКО, ВИШЕ, БЛИЗУ, ПРЕ, ПОСЛЕ</a:t>
            </a:r>
          </a:p>
          <a:p>
            <a:pPr marL="0" indent="0">
              <a:buNone/>
            </a:pPr>
            <a:r>
              <a:rPr lang="sr-Cyrl-RS" sz="1800" dirty="0" smtClean="0">
                <a:solidFill>
                  <a:srgbClr val="FF0000"/>
                </a:solidFill>
              </a:rPr>
              <a:t>ВАЖНО:</a:t>
            </a:r>
            <a:r>
              <a:rPr lang="sr-Cyrl-RS" sz="1800" dirty="0" smtClean="0"/>
              <a:t> У  случају </a:t>
            </a:r>
            <a:r>
              <a:rPr lang="sr-Latn-RS" sz="1800" dirty="0" smtClean="0"/>
              <a:t>c)</a:t>
            </a:r>
            <a:r>
              <a:rPr lang="sr-Cyrl-RS" sz="1800" dirty="0" smtClean="0"/>
              <a:t> обратити пажњу на положај речи: </a:t>
            </a:r>
          </a:p>
          <a:p>
            <a:pPr marL="0" indent="0">
              <a:buNone/>
            </a:pPr>
            <a:r>
              <a:rPr lang="sr-Cyrl-RS" sz="1800" dirty="0" smtClean="0"/>
              <a:t>- уз глагол је прилог: Он живи близу.</a:t>
            </a:r>
          </a:p>
          <a:p>
            <a:pPr marL="0" indent="0">
              <a:buNone/>
            </a:pPr>
            <a:r>
              <a:rPr lang="sr-Cyrl-RS" sz="1800" dirty="0" smtClean="0"/>
              <a:t>- Уз именску реч је предлог: Он је близу мене.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030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ВЕЗНИЦИ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Повезују речи у синтагми или реченице</a:t>
            </a:r>
          </a:p>
          <a:p>
            <a:r>
              <a:rPr lang="sr-Cyrl-RS" dirty="0" smtClean="0"/>
              <a:t>Подела по функцији: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Независни: И, ПА, ТЕ, НИ, НИТИ, А, АЛИ, ИЛИ, НО, НЕГО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Зависни: ДА, АКО, ДОК, КАО, ЈЕР, ИАКО, ПОШТО...</a:t>
            </a:r>
          </a:p>
          <a:p>
            <a:r>
              <a:rPr lang="sr-Cyrl-RS" dirty="0" smtClean="0"/>
              <a:t>Подела по постанку: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Прави: И, ПА, ТЕ, АЛИ, ИЛИ, А, АКО, КАО, ДОК, ДА, ЈЕР, НЕГО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Неправи:</a:t>
            </a:r>
          </a:p>
          <a:p>
            <a:pPr marL="457200" indent="-457200">
              <a:buFont typeface="+mj-lt"/>
              <a:buAutoNum type="alphaLcParenR"/>
            </a:pPr>
            <a:r>
              <a:rPr lang="sr-Cyrl-RS" dirty="0" smtClean="0"/>
              <a:t>Од заменица: КОЈИ, ЧИЈИ, ШТО</a:t>
            </a:r>
          </a:p>
          <a:p>
            <a:pPr marL="457200" indent="-457200">
              <a:buFont typeface="+mj-lt"/>
              <a:buAutoNum type="alphaLcParenR"/>
            </a:pPr>
            <a:r>
              <a:rPr lang="sr-Cyrl-RS" dirty="0" smtClean="0"/>
              <a:t>Од прилога: ПОШТО, ВЕЋ, КАДА, КАКО, САМО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ВАЖНО:</a:t>
            </a:r>
            <a:r>
              <a:rPr lang="sr-Cyrl-RS" dirty="0"/>
              <a:t> </a:t>
            </a:r>
            <a:r>
              <a:rPr lang="sr-Cyrl-RS" sz="1800" dirty="0"/>
              <a:t>У  случају </a:t>
            </a:r>
            <a:r>
              <a:rPr lang="sr-Latn-RS" sz="1800" dirty="0"/>
              <a:t>b</a:t>
            </a:r>
            <a:r>
              <a:rPr lang="sr-Latn-RS" sz="1800" dirty="0" smtClean="0"/>
              <a:t>)</a:t>
            </a:r>
            <a:r>
              <a:rPr lang="sr-Cyrl-RS" sz="1800" dirty="0" smtClean="0"/>
              <a:t> </a:t>
            </a:r>
            <a:r>
              <a:rPr lang="sr-Cyrl-RS" sz="1800" dirty="0"/>
              <a:t>обратити пажњу на положај речи: </a:t>
            </a:r>
          </a:p>
          <a:p>
            <a:pPr>
              <a:buFontTx/>
              <a:buChar char="-"/>
            </a:pPr>
            <a:r>
              <a:rPr lang="sr-Cyrl-RS" sz="1800" dirty="0" smtClean="0"/>
              <a:t>уз </a:t>
            </a:r>
            <a:r>
              <a:rPr lang="sr-Cyrl-RS" sz="1800" dirty="0"/>
              <a:t>глагол је прилог: Он </a:t>
            </a:r>
            <a:r>
              <a:rPr lang="sr-Latn-RS" sz="1800" dirty="0" smtClean="0"/>
              <a:t>je </a:t>
            </a:r>
            <a:r>
              <a:rPr lang="sr-Cyrl-RS" sz="1800" dirty="0" smtClean="0"/>
              <a:t>већ дошао.</a:t>
            </a:r>
          </a:p>
          <a:p>
            <a:pPr>
              <a:buFontTx/>
              <a:buChar char="-"/>
            </a:pPr>
            <a:r>
              <a:rPr lang="sr-Cyrl-RS" sz="1800" dirty="0"/>
              <a:t>а</a:t>
            </a:r>
            <a:r>
              <a:rPr lang="sr-Cyrl-RS" sz="1800" dirty="0" smtClean="0"/>
              <a:t>ко повезује делове реченице или речи, везник:</a:t>
            </a:r>
            <a:r>
              <a:rPr lang="sr-Cyrl-RS" dirty="0" smtClean="0"/>
              <a:t> </a:t>
            </a:r>
            <a:r>
              <a:rPr lang="sr-Cyrl-RS" sz="1800" dirty="0" smtClean="0"/>
              <a:t>Није дошао он, већ она.</a:t>
            </a: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УЗВИЦИ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Скуп гласова којима се: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 исказује осећање, расположење, стање: Ох, ЈОЈ, АХ, УХ, ОХО, О, ОЈ, ЈАО...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 smtClean="0"/>
              <a:t>опонаша звук из природе: ДУМ, БУМ, КВРЦ, ФИЈУ, БАМ, ТРАС, ПЉУС</a:t>
            </a:r>
          </a:p>
          <a:p>
            <a:pPr marL="457200" indent="-457200">
              <a:buFont typeface="+mj-lt"/>
              <a:buAutoNum type="arabicParenR"/>
            </a:pPr>
            <a:r>
              <a:rPr lang="sr-Cyrl-RS" dirty="0"/>
              <a:t>т</a:t>
            </a:r>
            <a:r>
              <a:rPr lang="sr-Cyrl-RS" dirty="0" smtClean="0"/>
              <a:t>ера/ дозива стока: МИЦ, ШИЦ, ПИС, КУЦ, ГИЦ, ИШ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2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РЕЧЦЕ - ПАРТИКУЛЕ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476672"/>
            <a:ext cx="6172200" cy="626469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Потврда,одрицање: ДА, НЕ: </a:t>
            </a:r>
          </a:p>
          <a:p>
            <a:pPr marL="0" indent="0">
              <a:buNone/>
            </a:pPr>
            <a:r>
              <a:rPr lang="sr-Cyrl-RS" sz="1800" dirty="0" smtClean="0"/>
              <a:t>Не, немој ми прићи...</a:t>
            </a:r>
          </a:p>
          <a:p>
            <a:r>
              <a:rPr lang="sr-Cyrl-RS" sz="2400" dirty="0" smtClean="0"/>
              <a:t>Питање: ЗАР, ЛИ: </a:t>
            </a:r>
            <a:r>
              <a:rPr lang="sr-Cyrl-RS" sz="1800" dirty="0"/>
              <a:t>Ј</a:t>
            </a:r>
            <a:r>
              <a:rPr lang="sr-Cyrl-RS" sz="1800" dirty="0" smtClean="0"/>
              <a:t>есте ли ми род, сирочићи мали... Па зар да неба свету нестане?</a:t>
            </a:r>
            <a:endParaRPr lang="sr-Cyrl-RS" sz="2400" dirty="0" smtClean="0"/>
          </a:p>
          <a:p>
            <a:r>
              <a:rPr lang="sr-Cyrl-RS" sz="2400" dirty="0" smtClean="0"/>
              <a:t>Показивање: ЕВО, ЕТО, ЕНО</a:t>
            </a:r>
          </a:p>
          <a:p>
            <a:pPr marL="0" indent="0">
              <a:buNone/>
            </a:pPr>
            <a:r>
              <a:rPr lang="sr-Cyrl-RS" sz="1800" dirty="0" smtClean="0"/>
              <a:t>Благо мене, ето мога сина...</a:t>
            </a:r>
          </a:p>
          <a:p>
            <a:r>
              <a:rPr lang="sr-Cyrl-RS" sz="2400" dirty="0" smtClean="0"/>
              <a:t>Супротност: МЕЂУТИМ, НО</a:t>
            </a:r>
          </a:p>
          <a:p>
            <a:pPr marL="0" indent="0">
              <a:buNone/>
            </a:pPr>
            <a:r>
              <a:rPr lang="sr-Cyrl-RS" sz="1800" dirty="0" smtClean="0"/>
              <a:t>Ти, међутим, растеш уз зорњачу јасну...</a:t>
            </a:r>
          </a:p>
          <a:p>
            <a:r>
              <a:rPr lang="sr-Cyrl-RS" sz="2400" dirty="0" smtClean="0"/>
              <a:t>Посебно истицање: БАШ, БАР, И</a:t>
            </a:r>
          </a:p>
          <a:p>
            <a:pPr marL="0" indent="0">
              <a:buNone/>
            </a:pPr>
            <a:r>
              <a:rPr lang="sr-Cyrl-RS" sz="1800" dirty="0" smtClean="0"/>
              <a:t>И нема брата ни сестре, и нема брата ни друга, и нема нигде никога...</a:t>
            </a:r>
          </a:p>
          <a:p>
            <a:r>
              <a:rPr lang="sr-Cyrl-RS" sz="2400" dirty="0" smtClean="0"/>
              <a:t>Лични став (сигурност, сумња, увереност): ЗАИСТА, ВАЉДА, ВЕРОВАТНО, ЗБИЉА, ШТАВИШЕ, УОСТАЛОМ</a:t>
            </a:r>
          </a:p>
          <a:p>
            <a:pPr marL="0" indent="0">
              <a:buNone/>
            </a:pPr>
            <a:r>
              <a:rPr lang="sr-Cyrl-RS" sz="1800" dirty="0" smtClean="0"/>
              <a:t>Можда то дуси земљи говоре...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04" y="2130552"/>
            <a:ext cx="2489393" cy="4243615"/>
          </a:xfrm>
        </p:spPr>
        <p:txBody>
          <a:bodyPr>
            <a:normAutofit fontScale="85000" lnSpcReduction="20000"/>
          </a:bodyPr>
          <a:lstStyle/>
          <a:p>
            <a:pPr marL="182880" lvl="0" indent="-182880">
              <a:buClr>
                <a:srgbClr val="93A299"/>
              </a:buClr>
              <a:buFont typeface="Arial" pitchFamily="34" charset="0"/>
              <a:buChar char="•"/>
            </a:pPr>
            <a:r>
              <a:rPr lang="sr-Cyrl-RS" sz="2400" dirty="0">
                <a:solidFill>
                  <a:srgbClr val="292934"/>
                </a:solidFill>
              </a:rPr>
              <a:t>Према облику су везници или прилози</a:t>
            </a:r>
          </a:p>
          <a:p>
            <a:pPr marL="182880" lvl="0" indent="-182880">
              <a:buClr>
                <a:srgbClr val="93A299"/>
              </a:buClr>
              <a:buFont typeface="Arial" pitchFamily="34" charset="0"/>
              <a:buChar char="•"/>
            </a:pPr>
            <a:r>
              <a:rPr lang="sr-Cyrl-RS" sz="2400" dirty="0">
                <a:solidFill>
                  <a:srgbClr val="292934"/>
                </a:solidFill>
              </a:rPr>
              <a:t>Посебна врста речи су </a:t>
            </a:r>
            <a:r>
              <a:rPr lang="sr-Cyrl-RS" sz="2400" u="sng" dirty="0">
                <a:solidFill>
                  <a:srgbClr val="292934"/>
                </a:solidFill>
              </a:rPr>
              <a:t>према значењу</a:t>
            </a:r>
            <a:r>
              <a:rPr lang="sr-Cyrl-RS" sz="2400" dirty="0">
                <a:solidFill>
                  <a:srgbClr val="292934"/>
                </a:solidFill>
              </a:rPr>
              <a:t>!</a:t>
            </a:r>
          </a:p>
          <a:p>
            <a:pPr marL="182880" lvl="0" indent="-182880">
              <a:buClr>
                <a:srgbClr val="93A299"/>
              </a:buClr>
              <a:buFont typeface="Arial" pitchFamily="34" charset="0"/>
              <a:buChar char="•"/>
            </a:pPr>
            <a:r>
              <a:rPr lang="sr-Cyrl-RS" sz="2400" dirty="0">
                <a:solidFill>
                  <a:srgbClr val="292934"/>
                </a:solidFill>
              </a:rPr>
              <a:t>Означавају лични став, само појачавају смисао</a:t>
            </a:r>
          </a:p>
          <a:p>
            <a:pPr marL="182880" lvl="0" indent="-182880">
              <a:buClr>
                <a:srgbClr val="93A299"/>
              </a:buClr>
              <a:buFont typeface="Arial" pitchFamily="34" charset="0"/>
              <a:buChar char="•"/>
            </a:pPr>
            <a:r>
              <a:rPr lang="sr-Cyrl-RS" sz="2400" dirty="0">
                <a:solidFill>
                  <a:srgbClr val="292934"/>
                </a:solidFill>
              </a:rPr>
              <a:t>Уколико </a:t>
            </a:r>
            <a:r>
              <a:rPr lang="sr-Cyrl-RS" sz="2400" dirty="0" smtClean="0">
                <a:solidFill>
                  <a:srgbClr val="292934"/>
                </a:solidFill>
              </a:rPr>
              <a:t>се </a:t>
            </a:r>
            <a:r>
              <a:rPr lang="sr-Cyrl-RS" sz="2400" dirty="0">
                <a:solidFill>
                  <a:srgbClr val="292934"/>
                </a:solidFill>
              </a:rPr>
              <a:t>избаце из реченице, њен смисао се не мења</a:t>
            </a: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72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</TotalTime>
  <Words>652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НЕПРОМЕНЉИВе речи</vt:lpstr>
      <vt:lpstr>ПРИЛОЗИ</vt:lpstr>
      <vt:lpstr>ПРЕДЛОЗИ</vt:lpstr>
      <vt:lpstr>ВЕЗНИЦИ</vt:lpstr>
      <vt:lpstr>УЗВИЦИ </vt:lpstr>
      <vt:lpstr>РЕЧЦЕ - ПАРТИКУЛЕ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Помоћне речи</dc:title>
  <dc:creator>steva</dc:creator>
  <cp:lastModifiedBy>steva</cp:lastModifiedBy>
  <cp:revision>12</cp:revision>
  <dcterms:created xsi:type="dcterms:W3CDTF">2020-03-30T14:12:35Z</dcterms:created>
  <dcterms:modified xsi:type="dcterms:W3CDTF">2020-03-30T16:00:49Z</dcterms:modified>
</cp:coreProperties>
</file>